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6" r:id="rId12"/>
    <p:sldId id="297" r:id="rId13"/>
    <p:sldId id="298" r:id="rId14"/>
    <p:sldId id="299" r:id="rId15"/>
    <p:sldId id="300" r:id="rId16"/>
    <p:sldId id="301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36"/>
    <a:srgbClr val="003B61"/>
    <a:srgbClr val="0A182A"/>
    <a:srgbClr val="56596C"/>
    <a:srgbClr val="004874"/>
    <a:srgbClr val="00436C"/>
    <a:srgbClr val="000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94634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2F3C7-A592-4C89-9A3C-0556B4937266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CE0AE-ADEA-4921-9E8C-262CC28CE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6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C4E83-0A89-4080-9171-72DF723F5E2A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F3D35-7D0E-456F-8438-2145CC50C1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09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55A9CF61-F1D9-49D4-ADCB-3AA64B7B0511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5911E04E-A02E-4C24-946D-10B98532205E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7D8F5251-698F-4C30-92F1-63D0720CFD19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11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07823B2D-0ED9-4C5C-B9C6-A67B74483CDF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3E22D018-0654-4820-9381-3A2C07568CE6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7CA38216-8EFC-46EE-A40C-2E69708112F5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14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B6E2FAC7-1C7D-4AE8-A699-5DAFF9292D40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15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E532C2CD-6561-44D5-9A7F-9B50FF080EB4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084243F8-1957-4161-9627-85F19A477197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E5818BF3-888D-4327-B4B2-376FA01DDDCE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51AE8EA3-7398-456F-A379-088A5F6FE548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A4BB8A62-7061-4941-B774-EBEC85DC264C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5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F3D35-7D0E-456F-8438-2145CC50C1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3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87FFFB59-6C15-4C9C-9475-F0081764E049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E14F3209-B19F-47DF-9AE7-355E4C6E4396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8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folHlink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folHlink"/>
                </a:solidFill>
                <a:latin typeface="Arial" charset="0"/>
              </a:defRPr>
            </a:lvl9pPr>
          </a:lstStyle>
          <a:p>
            <a:pPr eaLnBrk="1" hangingPunct="1"/>
            <a:fld id="{04B6DEB1-48FD-436A-BEB2-DE7B409FB3D3}" type="slidenum">
              <a:rPr lang="en-US" altLang="en-US" sz="1200" b="0" smtClean="0">
                <a:solidFill>
                  <a:schemeClr val="tx1"/>
                </a:solidFill>
              </a:rPr>
              <a:pPr eaLnBrk="1" hangingPunct="1"/>
              <a:t>9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8"/>
          <a:stretch/>
        </p:blipFill>
        <p:spPr bwMode="auto">
          <a:xfrm>
            <a:off x="-4549" y="6172053"/>
            <a:ext cx="9144000" cy="68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>
            <a:lvl1pPr>
              <a:defRPr b="1">
                <a:solidFill>
                  <a:srgbClr val="0021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2" y="426720"/>
            <a:ext cx="1412698" cy="2011680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752600" y="3810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3B61"/>
                </a:solidFill>
                <a:latin typeface="Arial Narrow" panose="020B0606020202030204" pitchFamily="34" charset="0"/>
              </a:rPr>
              <a:t>Kenneth J. Sousa  Effy Oz</a:t>
            </a:r>
          </a:p>
          <a:p>
            <a:pPr algn="ctr"/>
            <a:r>
              <a:rPr lang="en-US" sz="600" dirty="0">
                <a:solidFill>
                  <a:srgbClr val="003B61"/>
                </a:solidFill>
                <a:latin typeface="Arial Narrow" panose="020B0606020202030204" pitchFamily="34" charset="0"/>
              </a:rPr>
              <a:t> </a:t>
            </a:r>
            <a:endParaRPr lang="en-US" sz="2800" dirty="0">
              <a:solidFill>
                <a:srgbClr val="003B6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rgbClr val="003B61"/>
                </a:solidFill>
                <a:latin typeface="Arial Narrow" panose="020B0606020202030204" pitchFamily="34" charset="0"/>
              </a:rPr>
              <a:t>MANAGEMENT</a:t>
            </a:r>
            <a:br>
              <a:rPr lang="en-US" sz="2800" dirty="0">
                <a:solidFill>
                  <a:srgbClr val="003B61"/>
                </a:solidFill>
                <a:latin typeface="Arial Narrow" panose="020B0606020202030204" pitchFamily="34" charset="0"/>
              </a:rPr>
            </a:br>
            <a:r>
              <a:rPr lang="en-US" sz="2800" dirty="0">
                <a:solidFill>
                  <a:srgbClr val="003B61"/>
                </a:solidFill>
                <a:latin typeface="Arial Narrow" panose="020B0606020202030204" pitchFamily="34" charset="0"/>
              </a:rPr>
              <a:t>INFORMATION</a:t>
            </a:r>
            <a:br>
              <a:rPr lang="en-US" sz="2800" dirty="0">
                <a:solidFill>
                  <a:srgbClr val="003B61"/>
                </a:solidFill>
                <a:latin typeface="Arial Narrow" panose="020B0606020202030204" pitchFamily="34" charset="0"/>
              </a:rPr>
            </a:br>
            <a:r>
              <a:rPr lang="en-US" sz="2800" dirty="0">
                <a:solidFill>
                  <a:srgbClr val="003B61"/>
                </a:solidFill>
                <a:latin typeface="Arial Narrow" panose="020B0606020202030204" pitchFamily="34" charset="0"/>
              </a:rPr>
              <a:t>SYSTEMS</a:t>
            </a:r>
          </a:p>
          <a:p>
            <a:pPr algn="ctr"/>
            <a:r>
              <a:rPr lang="en-US" sz="1800" b="0" dirty="0">
                <a:solidFill>
                  <a:srgbClr val="003B61"/>
                </a:solidFill>
                <a:latin typeface="Arial Narrow" panose="020B0606020202030204" pitchFamily="34" charset="0"/>
              </a:rPr>
              <a:t>Seventh</a:t>
            </a:r>
            <a:r>
              <a:rPr lang="en-US" sz="1800" b="0" baseline="0" dirty="0">
                <a:solidFill>
                  <a:srgbClr val="003B61"/>
                </a:solidFill>
                <a:latin typeface="Arial Narrow" panose="020B0606020202030204" pitchFamily="34" charset="0"/>
              </a:rPr>
              <a:t> Edition</a:t>
            </a:r>
            <a:endParaRPr lang="en-US" sz="1800" b="0" dirty="0">
              <a:solidFill>
                <a:srgbClr val="003B6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1942700" y="728336"/>
            <a:ext cx="228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69B4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1942700" y="1215990"/>
            <a:ext cx="228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69B4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1942700" y="1644315"/>
            <a:ext cx="228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69B4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 flipV="1">
            <a:off x="3514825" y="416256"/>
            <a:ext cx="0" cy="2743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E69B4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0" y="148485"/>
            <a:ext cx="9144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Dr. Mohammed Ali Akour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9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 algn="l">
              <a:defRPr sz="1200">
                <a:solidFill>
                  <a:srgbClr val="002136"/>
                </a:solidFill>
              </a:defRPr>
            </a:lvl1pPr>
          </a:lstStyle>
          <a:p>
            <a:r>
              <a:rPr lang="en-US"/>
              <a:t>Dr. Mohammed Ali Akour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B17AFC-3094-4471-9734-67D1E413FE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39712"/>
            <a:ext cx="9144000" cy="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30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Mohammed Ali Akour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7AFC-3094-4471-9734-67D1E413FE9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55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Mohammed Ali Akour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7AFC-3094-4471-9734-67D1E413FE9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3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40475"/>
            <a:ext cx="2895600" cy="365125"/>
          </a:xfrm>
        </p:spPr>
        <p:txBody>
          <a:bodyPr/>
          <a:lstStyle>
            <a:lvl1pPr algn="l">
              <a:defRPr>
                <a:solidFill>
                  <a:srgbClr val="002136"/>
                </a:solidFill>
              </a:defRPr>
            </a:lvl1pPr>
          </a:lstStyle>
          <a:p>
            <a:r>
              <a:rPr lang="en-US"/>
              <a:t>Dr. Mohammed Ali Akour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7AFC-3094-4471-9734-67D1E413FE9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30568"/>
            <a:ext cx="9144000" cy="2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34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prstClr val="black"/>
                </a:solidFill>
              </a:rPr>
              <a:t>Dr. Mohammed Ali Akour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8B17AFC-3094-4471-9734-67D1E413F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Explain why information technology matters</a:t>
            </a:r>
          </a:p>
          <a:p>
            <a:r>
              <a:rPr lang="en-US" altLang="en-US" dirty="0"/>
              <a:t>Define digital information and explain why digital systems are so powerful and useful</a:t>
            </a:r>
          </a:p>
          <a:p>
            <a:r>
              <a:rPr lang="en-US" altLang="en-US" dirty="0"/>
              <a:t>Explain why information systems are essential to business</a:t>
            </a:r>
          </a:p>
          <a:p>
            <a:r>
              <a:rPr lang="en-US" altLang="en-US" dirty="0"/>
              <a:t>Describe how computers process data into useful information for problem solving and decision making</a:t>
            </a:r>
          </a:p>
          <a:p>
            <a:r>
              <a:rPr lang="en-US" altLang="en-US" dirty="0"/>
              <a:t>Identify the functions of different types of information systems in business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163CDB-FE98-4BFD-9166-E0887D0EE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56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Geographic Information Systems (GIS)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GIS</a:t>
            </a:r>
            <a:r>
              <a:rPr lang="en-US" altLang="zh-TW" dirty="0"/>
              <a:t>: ties data to physical locations</a:t>
            </a:r>
            <a:endParaRPr lang="en-US" altLang="en-US" dirty="0"/>
          </a:p>
          <a:p>
            <a:r>
              <a:rPr lang="en-US" altLang="zh-TW" dirty="0"/>
              <a:t>Represents data on a map in different formats</a:t>
            </a:r>
            <a:endParaRPr lang="en-US" altLang="en-US" dirty="0"/>
          </a:p>
          <a:p>
            <a:r>
              <a:rPr lang="en-US" altLang="zh-TW" dirty="0"/>
              <a:t>May reflect demographic information in addition to geographic information</a:t>
            </a:r>
          </a:p>
          <a:p>
            <a:r>
              <a:rPr lang="en-US" altLang="zh-TW" dirty="0"/>
              <a:t>May use information from global positioning system (GPS) satellites</a:t>
            </a:r>
          </a:p>
          <a:p>
            <a:pPr lvl="1"/>
            <a:r>
              <a:rPr lang="en-US" altLang="en-US" dirty="0"/>
              <a:t>Examples: Google Earth, Mapquest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8BFFB7-B122-4EEF-9C87-5539A9411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Information Systems </a:t>
            </a:r>
            <a:br>
              <a:rPr lang="en-US" altLang="en-US" dirty="0"/>
            </a:br>
            <a:r>
              <a:rPr lang="en-US" altLang="en-US" dirty="0"/>
              <a:t>in Business Functions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Functional business area</a:t>
            </a:r>
            <a:r>
              <a:rPr lang="en-US" altLang="zh-TW" dirty="0"/>
              <a:t>: services within a company that support main business</a:t>
            </a:r>
            <a:endParaRPr lang="en-US" altLang="en-US" dirty="0"/>
          </a:p>
          <a:p>
            <a:pPr lvl="1"/>
            <a:r>
              <a:rPr lang="en-US" altLang="zh-TW" dirty="0"/>
              <a:t>Includes accounting, finance, marketing, human resources, etc.</a:t>
            </a:r>
            <a:endParaRPr lang="en-US" altLang="en-US" dirty="0"/>
          </a:p>
          <a:p>
            <a:pPr lvl="1"/>
            <a:r>
              <a:rPr lang="en-US" altLang="zh-TW" dirty="0"/>
              <a:t>Part of a larger enterprise system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B04DA2-AB01-4B70-9615-A3EBD820F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sz="4000" dirty="0"/>
            </a:br>
            <a:r>
              <a:rPr lang="en-US" altLang="en-US" sz="4000" dirty="0"/>
              <a:t>Accounting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506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Accounting information systems:</a:t>
            </a:r>
          </a:p>
          <a:p>
            <a:pPr lvl="1"/>
            <a:r>
              <a:rPr lang="en-US" altLang="zh-TW" dirty="0"/>
              <a:t>Help record transactions</a:t>
            </a:r>
          </a:p>
          <a:p>
            <a:pPr lvl="1"/>
            <a:r>
              <a:rPr lang="en-US" altLang="zh-TW" dirty="0"/>
              <a:t>Produce periodic statements</a:t>
            </a:r>
          </a:p>
          <a:p>
            <a:pPr lvl="1"/>
            <a:r>
              <a:rPr lang="en-US" altLang="zh-TW" dirty="0"/>
              <a:t>Create required reports for law</a:t>
            </a:r>
          </a:p>
          <a:p>
            <a:pPr lvl="1"/>
            <a:r>
              <a:rPr lang="en-US" altLang="zh-TW" dirty="0"/>
              <a:t>Create supplemental reports for managers</a:t>
            </a:r>
          </a:p>
          <a:p>
            <a:pPr lvl="1"/>
            <a:r>
              <a:rPr lang="en-US" altLang="en-US" dirty="0"/>
              <a:t>Contain controls to guarantee adherence to standards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ABEC7-5676-4BE3-8C29-35315687B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sz="4000" dirty="0"/>
              <a:t>Finance</a:t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Finance systems: </a:t>
            </a:r>
          </a:p>
          <a:p>
            <a:pPr lvl="1"/>
            <a:r>
              <a:rPr lang="en-US" altLang="zh-TW" dirty="0"/>
              <a:t>Facilitate financial planning and business transactions</a:t>
            </a:r>
          </a:p>
          <a:p>
            <a:r>
              <a:rPr lang="en-US" altLang="zh-TW" dirty="0"/>
              <a:t>Tasks include organizing budgets, managing cash flow, analyzing investments, and making decisions</a:t>
            </a:r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EB238D-5731-4CE3-9FAD-F384906C9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Marketing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altLang="zh-TW" dirty="0"/>
              <a:t>Marketing’s purpose is to pinpoint likely customers and promote products</a:t>
            </a:r>
          </a:p>
          <a:p>
            <a:r>
              <a:rPr lang="en-US" altLang="zh-TW" dirty="0"/>
              <a:t>Marketing information systems help:</a:t>
            </a:r>
          </a:p>
          <a:p>
            <a:pPr lvl="1"/>
            <a:r>
              <a:rPr lang="en-US" altLang="zh-TW" dirty="0"/>
              <a:t>Analyze demand for products in regions and demographic groups</a:t>
            </a:r>
          </a:p>
          <a:p>
            <a:pPr lvl="1"/>
            <a:r>
              <a:rPr lang="en-US" altLang="zh-TW" dirty="0"/>
              <a:t>Identify trends in demand for products/services </a:t>
            </a:r>
          </a:p>
          <a:p>
            <a:pPr lvl="1"/>
            <a:r>
              <a:rPr lang="en-US" altLang="zh-TW" dirty="0"/>
              <a:t>Determine how advertising campaigns affect profit</a:t>
            </a:r>
          </a:p>
          <a:p>
            <a:r>
              <a:rPr lang="en-US" altLang="zh-TW" dirty="0"/>
              <a:t>Web provides opportunity to collect marketing data as well as promote products and services</a:t>
            </a:r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DDFFB-B2F9-457F-A9CC-7732624C3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Human Resources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Human resource (HR) management systems assist in:</a:t>
            </a:r>
          </a:p>
          <a:p>
            <a:pPr lvl="1"/>
            <a:r>
              <a:rPr lang="en-US" altLang="zh-TW" dirty="0"/>
              <a:t>Record-keeping</a:t>
            </a:r>
          </a:p>
          <a:p>
            <a:pPr lvl="1"/>
            <a:r>
              <a:rPr lang="en-US" altLang="zh-TW" dirty="0"/>
              <a:t>Employee evaluation</a:t>
            </a:r>
          </a:p>
          <a:p>
            <a:pPr lvl="1"/>
            <a:r>
              <a:rPr lang="en-US" altLang="zh-TW" dirty="0"/>
              <a:t>Employee benefits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B09E1C-494E-4539-876D-D69E799BA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7932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Web-Empowered Enterprises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E-commerce</a:t>
            </a:r>
            <a:r>
              <a:rPr lang="en-US" altLang="zh-TW" dirty="0"/>
              <a:t>: buying and selling goods and services through Internet</a:t>
            </a:r>
            <a:endParaRPr lang="en-US" altLang="en-US" dirty="0"/>
          </a:p>
          <a:p>
            <a:r>
              <a:rPr lang="en-US" altLang="zh-TW" dirty="0"/>
              <a:t>Internet is a vast network of computers connected globally</a:t>
            </a:r>
            <a:endParaRPr lang="en-US" altLang="en-US" dirty="0"/>
          </a:p>
          <a:p>
            <a:r>
              <a:rPr lang="en-US" altLang="zh-TW" dirty="0"/>
              <a:t>Web has a profound impact on information systems</a:t>
            </a:r>
            <a:endParaRPr lang="en-US" altLang="en-US" dirty="0"/>
          </a:p>
          <a:p>
            <a:pPr lvl="1"/>
            <a:r>
              <a:rPr lang="en-US" altLang="en-US" dirty="0"/>
              <a:t>A place to conduct e-commerce</a:t>
            </a:r>
          </a:p>
          <a:p>
            <a:pPr lvl="1"/>
            <a:r>
              <a:rPr lang="en-US" altLang="en-US" dirty="0"/>
              <a:t>An emerging advertising medium</a:t>
            </a:r>
          </a:p>
          <a:p>
            <a:pPr lvl="1"/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DADDC6-6AAF-41DD-ACFD-0EAAD3223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Objectives (cont’d.)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Describe careers in information technology</a:t>
            </a:r>
          </a:p>
          <a:p>
            <a:r>
              <a:rPr lang="en-US" altLang="en-US" dirty="0"/>
              <a:t>Identify major ethical and societal concerns created by widespread use of information technology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4096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From Recording Transactions to Providing Expertise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Different types of information systems serve different functions</a:t>
            </a:r>
          </a:p>
          <a:p>
            <a:r>
              <a:rPr lang="en-US" altLang="zh-TW" dirty="0"/>
              <a:t>Capabilities of applications have been combined and merged</a:t>
            </a:r>
          </a:p>
          <a:p>
            <a:r>
              <a:rPr lang="en-US" altLang="zh-TW" b="1" dirty="0"/>
              <a:t>Management Information Systems (MISs)  </a:t>
            </a:r>
            <a:r>
              <a:rPr lang="en-US" altLang="zh-TW" dirty="0"/>
              <a:t>support management activities</a:t>
            </a:r>
          </a:p>
          <a:p>
            <a:pPr lvl="1"/>
            <a:r>
              <a:rPr lang="en-US" altLang="en-US" dirty="0"/>
              <a:t>Planning, controlling, and making decisions</a:t>
            </a:r>
          </a:p>
          <a:p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BA96F9-E42C-4A84-96F7-16450958F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sz="4000" dirty="0"/>
              <a:t>Transaction Processing Systems</a:t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Transaction processing system (TPS)</a:t>
            </a:r>
            <a:r>
              <a:rPr lang="en-US" altLang="zh-TW" dirty="0"/>
              <a:t>: most widely used ISs </a:t>
            </a:r>
          </a:p>
          <a:p>
            <a:pPr lvl="1"/>
            <a:r>
              <a:rPr lang="en-US" altLang="zh-TW" dirty="0"/>
              <a:t>Records data collected at point where organization transacts business with other parties</a:t>
            </a:r>
          </a:p>
          <a:p>
            <a:r>
              <a:rPr lang="en-US" altLang="zh-TW" dirty="0"/>
              <a:t>Point-of-sale (POS) machines: record sales</a:t>
            </a:r>
          </a:p>
          <a:p>
            <a:pPr lvl="1"/>
            <a:r>
              <a:rPr lang="en-US" altLang="zh-TW" dirty="0"/>
              <a:t>Include cash registers, ATMs, and purchase order systems</a:t>
            </a:r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48678B-8D77-4923-982F-64E5C0B9F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Supply Chain Management (SCM) Systems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Supply chain</a:t>
            </a:r>
            <a:r>
              <a:rPr lang="en-US" altLang="zh-TW" dirty="0"/>
              <a:t>: sequence of activities involved in producing and selling products or services</a:t>
            </a:r>
          </a:p>
          <a:p>
            <a:pPr lvl="1"/>
            <a:r>
              <a:rPr lang="en-US" altLang="zh-TW" dirty="0"/>
              <a:t>For products, activities include:</a:t>
            </a:r>
          </a:p>
          <a:p>
            <a:pPr lvl="2"/>
            <a:r>
              <a:rPr lang="en-US" altLang="zh-TW" dirty="0"/>
              <a:t>Marketing, purchasing raw materials, manufacturing and assembly, packing and shipping, billing, collection, and after-sale services</a:t>
            </a:r>
          </a:p>
          <a:p>
            <a:pPr lvl="1"/>
            <a:r>
              <a:rPr lang="en-US" altLang="zh-TW" dirty="0"/>
              <a:t>For services, activities include:</a:t>
            </a:r>
          </a:p>
          <a:p>
            <a:pPr lvl="2"/>
            <a:r>
              <a:rPr lang="en-US" altLang="zh-TW" dirty="0"/>
              <a:t>Marketing, document management, and monitoring customer portfolios</a:t>
            </a:r>
          </a:p>
          <a:p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66CF7F-E646-478D-98CB-77FC535A6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SCM Systems (cont’d.)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SCM systems</a:t>
            </a:r>
            <a:r>
              <a:rPr lang="en-US" altLang="zh-TW" dirty="0"/>
              <a:t> support supply chain activities</a:t>
            </a:r>
          </a:p>
          <a:p>
            <a:pPr lvl="1"/>
            <a:r>
              <a:rPr lang="en-US" altLang="zh-TW" dirty="0"/>
              <a:t>Also known as </a:t>
            </a:r>
            <a:r>
              <a:rPr lang="en-US" altLang="zh-TW" b="1" dirty="0"/>
              <a:t>enterprise resource planning systems</a:t>
            </a:r>
          </a:p>
          <a:p>
            <a:r>
              <a:rPr lang="en-US" altLang="en-US" dirty="0"/>
              <a:t>SCM systems eliminate the need to reenter data captured elsewhere in the organization</a:t>
            </a:r>
          </a:p>
          <a:p>
            <a:r>
              <a:rPr lang="en-US" altLang="en-US" b="1" dirty="0"/>
              <a:t>Enterprise application</a:t>
            </a:r>
            <a:r>
              <a:rPr lang="en-US" altLang="en-US" dirty="0"/>
              <a:t>: separate business process subsystems connected to form one large IS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4D31EA-EBB7-4BE8-ACF3-1100EA7F5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73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Customer Relationship                            Management (CRM) Systems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CRM systems </a:t>
            </a:r>
            <a:r>
              <a:rPr lang="en-US" altLang="zh-TW" dirty="0"/>
              <a:t>help manage relations with customers</a:t>
            </a:r>
          </a:p>
          <a:p>
            <a:pPr lvl="1"/>
            <a:r>
              <a:rPr lang="en-US" altLang="zh-TW" dirty="0"/>
              <a:t>Used in combination with telephones to provide customer service</a:t>
            </a:r>
          </a:p>
          <a:p>
            <a:pPr lvl="1"/>
            <a:r>
              <a:rPr lang="en-US" altLang="zh-TW" dirty="0"/>
              <a:t>Often linked to Web applications that track online transactions</a:t>
            </a:r>
          </a:p>
          <a:p>
            <a:r>
              <a:rPr lang="en-US" altLang="en-US" dirty="0"/>
              <a:t>Retaining loyal customers is less expensive than acquiring new ones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EB5705-79D6-4757-92A8-AA3024891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sz="4000" dirty="0"/>
              <a:t>Business Intelligence (BI) Systems</a:t>
            </a:r>
            <a:br>
              <a:rPr lang="en-US" altLang="en-US" sz="4000" dirty="0"/>
            </a:br>
            <a:endParaRPr lang="en-US" altLang="en-US" sz="4000" dirty="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BI systems </a:t>
            </a:r>
            <a:r>
              <a:rPr lang="en-US" altLang="zh-TW" dirty="0"/>
              <a:t>glean relationships and trends from raw data to help organization compete</a:t>
            </a:r>
          </a:p>
          <a:p>
            <a:pPr lvl="1"/>
            <a:r>
              <a:rPr lang="en-US" altLang="zh-TW" dirty="0"/>
              <a:t>Often contain statistical models</a:t>
            </a:r>
          </a:p>
          <a:p>
            <a:pPr lvl="1"/>
            <a:r>
              <a:rPr lang="en-US" altLang="zh-TW" dirty="0"/>
              <a:t>Access large pools of data</a:t>
            </a:r>
          </a:p>
          <a:p>
            <a:r>
              <a:rPr lang="en-US" altLang="zh-TW" b="1" dirty="0"/>
              <a:t>Data warehouse</a:t>
            </a:r>
            <a:r>
              <a:rPr lang="en-US" altLang="zh-TW" dirty="0"/>
              <a:t>: large database that usually stores transactional records</a:t>
            </a:r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0828D9-CD57-4780-A1F9-1AC7BDBE1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282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Decision Support Systems (DSSs) and </a:t>
            </a:r>
            <a:br>
              <a:rPr lang="en-US" altLang="en-US" dirty="0"/>
            </a:br>
            <a:r>
              <a:rPr lang="en-US" altLang="en-US" dirty="0"/>
              <a:t>Expert Systems (ESs)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DSS: supports decision making</a:t>
            </a:r>
          </a:p>
          <a:p>
            <a:pPr lvl="1"/>
            <a:r>
              <a:rPr lang="en-US" altLang="zh-TW" dirty="0"/>
              <a:t>Relies on models to produce tables</a:t>
            </a:r>
          </a:p>
          <a:p>
            <a:pPr lvl="1"/>
            <a:r>
              <a:rPr lang="en-US" altLang="zh-TW" dirty="0"/>
              <a:t>Extrapolates data to predict outcomes</a:t>
            </a:r>
          </a:p>
          <a:p>
            <a:pPr lvl="1"/>
            <a:r>
              <a:rPr lang="en-US" altLang="zh-TW" dirty="0"/>
              <a:t>Helps answer “What if?” questions</a:t>
            </a:r>
          </a:p>
          <a:p>
            <a:r>
              <a:rPr lang="en-US" altLang="zh-TW" dirty="0"/>
              <a:t>ES: supports knowledge-intensive decision making</a:t>
            </a:r>
          </a:p>
          <a:p>
            <a:pPr lvl="1"/>
            <a:r>
              <a:rPr lang="en-US" altLang="zh-TW" dirty="0"/>
              <a:t>Uses artificial intelligence techniques</a:t>
            </a:r>
          </a:p>
          <a:p>
            <a:pPr lvl="1"/>
            <a:r>
              <a:rPr lang="en-US" altLang="zh-TW" dirty="0"/>
              <a:t>Can preserve the knowledge of retiring experts</a:t>
            </a:r>
          </a:p>
          <a:p>
            <a:pPr lvl="1"/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9F67F7-D13E-42F2-8244-9472C46A0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5219</TotalTime>
  <Words>620</Words>
  <Application>Microsoft Office PowerPoint</Application>
  <PresentationFormat>On-screen Show (4:3)</PresentationFormat>
  <Paragraphs>103</Paragraphs>
  <Slides>16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Arial Narrow</vt:lpstr>
      <vt:lpstr>Calibri</vt:lpstr>
      <vt:lpstr>Office Theme</vt:lpstr>
      <vt:lpstr>Objectives</vt:lpstr>
      <vt:lpstr>Objectives (cont’d.)</vt:lpstr>
      <vt:lpstr>From Recording Transactions to Providing Expertise</vt:lpstr>
      <vt:lpstr> Transaction Processing Systems </vt:lpstr>
      <vt:lpstr> Supply Chain Management (SCM) Systems </vt:lpstr>
      <vt:lpstr>SCM Systems (cont’d.)</vt:lpstr>
      <vt:lpstr>Customer Relationship                            Management (CRM) Systems</vt:lpstr>
      <vt:lpstr> Business Intelligence (BI) Systems </vt:lpstr>
      <vt:lpstr> Decision Support Systems (DSSs) and  Expert Systems (ESs) </vt:lpstr>
      <vt:lpstr>Geographic Information Systems (GIS)</vt:lpstr>
      <vt:lpstr>Information Systems  in Business Functions</vt:lpstr>
      <vt:lpstr> Accounting </vt:lpstr>
      <vt:lpstr> Finance </vt:lpstr>
      <vt:lpstr>Marketing</vt:lpstr>
      <vt:lpstr>Human Resources</vt:lpstr>
      <vt:lpstr>Web-Empowered Enterprises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Jeanette</dc:creator>
  <cp:lastModifiedBy>Mohamed Bashir</cp:lastModifiedBy>
  <cp:revision>50</cp:revision>
  <dcterms:created xsi:type="dcterms:W3CDTF">2014-03-13T14:37:38Z</dcterms:created>
  <dcterms:modified xsi:type="dcterms:W3CDTF">2020-03-18T07:18:22Z</dcterms:modified>
</cp:coreProperties>
</file>